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9" r:id="rId2"/>
    <p:sldId id="268" r:id="rId3"/>
    <p:sldId id="270" r:id="rId4"/>
    <p:sldId id="267" r:id="rId5"/>
    <p:sldId id="271" r:id="rId6"/>
    <p:sldId id="272" r:id="rId7"/>
    <p:sldId id="273" r:id="rId8"/>
    <p:sldId id="257" r:id="rId9"/>
    <p:sldId id="263" r:id="rId10"/>
    <p:sldId id="274" r:id="rId11"/>
    <p:sldId id="258" r:id="rId12"/>
    <p:sldId id="262" r:id="rId13"/>
    <p:sldId id="275" r:id="rId14"/>
    <p:sldId id="261" r:id="rId15"/>
    <p:sldId id="279" r:id="rId16"/>
    <p:sldId id="259" r:id="rId17"/>
    <p:sldId id="280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2"/>
    <p:restoredTop sz="94613"/>
  </p:normalViewPr>
  <p:slideViewPr>
    <p:cSldViewPr snapToGrid="0" snapToObjects="1">
      <p:cViewPr>
        <p:scale>
          <a:sx n="86" d="100"/>
          <a:sy n="86" d="100"/>
        </p:scale>
        <p:origin x="11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D181B-8EF6-DD4A-A6A6-DA67BDBEADE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C175E-E422-1448-B7BE-68131CE9B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0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3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C175E-E422-1448-B7BE-68131CE9BC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9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ACE30-2FCB-A648-AC2C-AB4CEB51ECA6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CDB5A-8CA4-464D-952E-DBBAFC229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cm10@rice.edu" TargetMode="External"/><Relationship Id="rId3" Type="http://schemas.openxmlformats.org/officeDocument/2006/relationships/hyperlink" Target="https://github.com/JohnMulligan/ariel-dem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johncmulligan/9/#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Supercomputing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 Mulligan, CRC, HRC</a:t>
            </a:r>
          </a:p>
          <a:p>
            <a:r>
              <a:rPr lang="en-US" dirty="0" smtClean="0">
                <a:hlinkClick r:id="rId2"/>
              </a:rPr>
              <a:t>jcm10@rice.edu</a:t>
            </a:r>
            <a:endParaRPr lang="en-US" dirty="0" smtClean="0"/>
          </a:p>
          <a:p>
            <a:r>
              <a:rPr lang="en-US" dirty="0" smtClean="0"/>
              <a:t>Useful code for today at: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github.com/JohnMulligan/ariel</a:t>
            </a:r>
            <a:r>
              <a:rPr lang="en-US" smtClean="0">
                <a:hlinkClick r:id="rId3"/>
              </a:rPr>
              <a:t>-demo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2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document-to-line match:</a:t>
            </a:r>
            <a:br>
              <a:rPr lang="en-US" dirty="0" smtClean="0"/>
            </a:br>
            <a:r>
              <a:rPr lang="en-US" dirty="0" err="1" smtClean="0"/>
              <a:t>doc</a:t>
            </a:r>
            <a:r>
              <a:rPr lang="en-US" baseline="-25000" dirty="0" err="1" smtClean="0"/>
              <a:t>a</a:t>
            </a:r>
            <a:r>
              <a:rPr lang="en-US" dirty="0" err="1" smtClean="0"/>
              <a:t>-line</a:t>
            </a:r>
            <a:r>
              <a:rPr lang="en-US" baseline="-25000" dirty="0" err="1" smtClean="0"/>
              <a:t>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up all the other lines cited by that document to make line-to-line-matches: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 smtClean="0"/>
              <a:t>line</a:t>
            </a:r>
            <a:r>
              <a:rPr lang="en-US" baseline="-25000" dirty="0" err="1" smtClean="0"/>
              <a:t>a</a:t>
            </a:r>
            <a:r>
              <a:rPr lang="en-US" dirty="0" smtClean="0"/>
              <a:t>/</a:t>
            </a:r>
            <a:r>
              <a:rPr lang="en-US" dirty="0" err="1" smtClean="0"/>
              <a:t>line</a:t>
            </a:r>
            <a:r>
              <a:rPr lang="en-US" baseline="-25000" dirty="0" err="1" smtClean="0"/>
              <a:t>b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err="1" smtClean="0"/>
              <a:t>line</a:t>
            </a:r>
            <a:r>
              <a:rPr lang="en-US" baseline="-25000" dirty="0" err="1" smtClean="0"/>
              <a:t>a</a:t>
            </a:r>
            <a:r>
              <a:rPr lang="en-US" dirty="0" smtClean="0"/>
              <a:t>/</a:t>
            </a:r>
            <a:r>
              <a:rPr lang="en-US" dirty="0" err="1" smtClean="0"/>
              <a:t>line</a:t>
            </a:r>
            <a:r>
              <a:rPr lang="en-US" baseline="-25000" dirty="0" err="1" smtClean="0"/>
              <a:t>c</a:t>
            </a:r>
            <a:r>
              <a:rPr lang="en-US" dirty="0" smtClean="0"/>
              <a:t>,</a:t>
            </a:r>
            <a:r>
              <a:rPr lang="en-US" baseline="-25000" dirty="0" smtClean="0"/>
              <a:t> </a:t>
            </a:r>
            <a:r>
              <a:rPr lang="en-US" dirty="0" err="1" smtClean="0"/>
              <a:t>line</a:t>
            </a:r>
            <a:r>
              <a:rPr lang="en-US" baseline="-25000" dirty="0" err="1" smtClean="0"/>
              <a:t>a</a:t>
            </a:r>
            <a:r>
              <a:rPr lang="en-US" dirty="0" smtClean="0"/>
              <a:t>/line</a:t>
            </a:r>
            <a:r>
              <a:rPr lang="en-US" baseline="-25000" dirty="0"/>
              <a:t>d</a:t>
            </a:r>
            <a:r>
              <a:rPr lang="en-US" baseline="-25000" dirty="0" smtClean="0"/>
              <a:t> </a:t>
            </a:r>
            <a:r>
              <a:rPr lang="mr-IN" dirty="0" smtClean="0"/>
              <a:t>…</a:t>
            </a:r>
            <a:r>
              <a:rPr lang="en-US" dirty="0" smtClean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these to a central database that my interface can access.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(Do this 623,428 times)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8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Shakespeare HPC/MPI Structure (</a:t>
            </a:r>
            <a:r>
              <a:rPr lang="en-US" dirty="0" err="1" smtClean="0"/>
              <a:t>Davinci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Master/Checkpoint Proc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2</a:t>
            </a:r>
          </a:p>
          <a:p>
            <a:pPr algn="ctr"/>
            <a:r>
              <a:rPr lang="en-US" dirty="0" smtClean="0"/>
              <a:t>(“Foreign”)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1</a:t>
            </a:r>
          </a:p>
          <a:p>
            <a:pPr algn="ctr"/>
            <a:r>
              <a:rPr lang="en-US" dirty="0" smtClean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N-3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1" idx="0"/>
            <a:endCxn id="10" idx="2"/>
          </p:cNvCxnSpPr>
          <p:nvPr/>
        </p:nvCxnSpPr>
        <p:spPr>
          <a:xfrm flipV="1">
            <a:off x="2201917" y="3268194"/>
            <a:ext cx="1030014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0" idx="2"/>
          </p:cNvCxnSpPr>
          <p:nvPr/>
        </p:nvCxnSpPr>
        <p:spPr>
          <a:xfrm flipH="1" flipV="1">
            <a:off x="3231931" y="3268194"/>
            <a:ext cx="143728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0"/>
            <a:endCxn id="10" idx="2"/>
          </p:cNvCxnSpPr>
          <p:nvPr/>
        </p:nvCxnSpPr>
        <p:spPr>
          <a:xfrm flipH="1" flipV="1">
            <a:off x="3231931" y="3268194"/>
            <a:ext cx="3904592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10" idx="2"/>
          </p:cNvCxnSpPr>
          <p:nvPr/>
        </p:nvCxnSpPr>
        <p:spPr>
          <a:xfrm flipH="1" flipV="1">
            <a:off x="3231931" y="3268194"/>
            <a:ext cx="729285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9" idx="2"/>
          </p:cNvCxnSpPr>
          <p:nvPr/>
        </p:nvCxnSpPr>
        <p:spPr>
          <a:xfrm flipH="1" flipV="1">
            <a:off x="8497613" y="3262201"/>
            <a:ext cx="2027177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  <a:endCxn id="9" idx="2"/>
          </p:cNvCxnSpPr>
          <p:nvPr/>
        </p:nvCxnSpPr>
        <p:spPr>
          <a:xfrm flipV="1">
            <a:off x="7136523" y="3262201"/>
            <a:ext cx="1361090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  <a:endCxn id="9" idx="2"/>
          </p:cNvCxnSpPr>
          <p:nvPr/>
        </p:nvCxnSpPr>
        <p:spPr>
          <a:xfrm flipV="1">
            <a:off x="4669220" y="3262201"/>
            <a:ext cx="3828393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0"/>
            <a:endCxn id="9" idx="2"/>
          </p:cNvCxnSpPr>
          <p:nvPr/>
        </p:nvCxnSpPr>
        <p:spPr>
          <a:xfrm flipV="1">
            <a:off x="2201917" y="3262201"/>
            <a:ext cx="6295696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" idx="2"/>
          </p:cNvCxnSpPr>
          <p:nvPr/>
        </p:nvCxnSpPr>
        <p:spPr>
          <a:xfrm flipV="1">
            <a:off x="3305503" y="2960659"/>
            <a:ext cx="2559269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5" idx="2"/>
          </p:cNvCxnSpPr>
          <p:nvPr/>
        </p:nvCxnSpPr>
        <p:spPr>
          <a:xfrm flipV="1">
            <a:off x="4335517" y="2960659"/>
            <a:ext cx="1529255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5" idx="2"/>
          </p:cNvCxnSpPr>
          <p:nvPr/>
        </p:nvCxnSpPr>
        <p:spPr>
          <a:xfrm flipH="1" flipV="1">
            <a:off x="5864772" y="2960659"/>
            <a:ext cx="1839316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5" idx="2"/>
          </p:cNvCxnSpPr>
          <p:nvPr/>
        </p:nvCxnSpPr>
        <p:spPr>
          <a:xfrm flipH="1" flipV="1">
            <a:off x="5864772" y="2960659"/>
            <a:ext cx="3426366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1. </a:t>
            </a:r>
            <a:r>
              <a:rPr lang="en-US" dirty="0" smtClean="0"/>
              <a:t>Master Assigns Batches of Work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Master/Checkpoint Proc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2</a:t>
            </a:r>
          </a:p>
          <a:p>
            <a:pPr algn="ctr"/>
            <a:r>
              <a:rPr lang="en-US" dirty="0" smtClean="0"/>
              <a:t>(“Foreign”)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1</a:t>
            </a:r>
          </a:p>
          <a:p>
            <a:pPr algn="ctr"/>
            <a:r>
              <a:rPr lang="en-US" dirty="0" smtClean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N-3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cxnSp>
        <p:nvCxnSpPr>
          <p:cNvPr id="39" name="Straight Arrow Connector 38"/>
          <p:cNvCxnSpPr>
            <a:endCxn id="5" idx="2"/>
          </p:cNvCxnSpPr>
          <p:nvPr/>
        </p:nvCxnSpPr>
        <p:spPr>
          <a:xfrm flipV="1">
            <a:off x="3305503" y="2960659"/>
            <a:ext cx="2559269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5" idx="2"/>
          </p:cNvCxnSpPr>
          <p:nvPr/>
        </p:nvCxnSpPr>
        <p:spPr>
          <a:xfrm flipV="1">
            <a:off x="4335517" y="2960659"/>
            <a:ext cx="1529255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5" idx="2"/>
          </p:cNvCxnSpPr>
          <p:nvPr/>
        </p:nvCxnSpPr>
        <p:spPr>
          <a:xfrm flipH="1" flipV="1">
            <a:off x="5864772" y="2960659"/>
            <a:ext cx="1839316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5" idx="2"/>
          </p:cNvCxnSpPr>
          <p:nvPr/>
        </p:nvCxnSpPr>
        <p:spPr>
          <a:xfrm flipH="1" flipV="1">
            <a:off x="5864772" y="2960659"/>
            <a:ext cx="3426366" cy="1916661"/>
          </a:xfrm>
          <a:prstGeom prst="straightConnector1">
            <a:avLst/>
          </a:prstGeom>
          <a:ln w="158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49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2. Workers Find Line-to-Line Matches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Master/Checkpoint Proc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2</a:t>
            </a:r>
          </a:p>
          <a:p>
            <a:pPr algn="ctr"/>
            <a:r>
              <a:rPr lang="en-US" dirty="0" smtClean="0"/>
              <a:t>(“Foreign”)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1</a:t>
            </a:r>
          </a:p>
          <a:p>
            <a:pPr algn="ctr"/>
            <a:r>
              <a:rPr lang="en-US" dirty="0" smtClean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N-3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24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3. Workers Send Results Back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Master/Checkpoint Proc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2</a:t>
            </a:r>
          </a:p>
          <a:p>
            <a:pPr algn="ctr"/>
            <a:r>
              <a:rPr lang="en-US" dirty="0" smtClean="0"/>
              <a:t>(“Foreign”)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1</a:t>
            </a:r>
          </a:p>
          <a:p>
            <a:pPr algn="ctr"/>
            <a:r>
              <a:rPr lang="en-US" dirty="0" smtClean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N-3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1" idx="0"/>
            <a:endCxn id="10" idx="2"/>
          </p:cNvCxnSpPr>
          <p:nvPr/>
        </p:nvCxnSpPr>
        <p:spPr>
          <a:xfrm flipV="1">
            <a:off x="2201917" y="3268194"/>
            <a:ext cx="1030014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0" idx="2"/>
          </p:cNvCxnSpPr>
          <p:nvPr/>
        </p:nvCxnSpPr>
        <p:spPr>
          <a:xfrm flipH="1" flipV="1">
            <a:off x="3231931" y="3268194"/>
            <a:ext cx="143728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0"/>
            <a:endCxn id="10" idx="2"/>
          </p:cNvCxnSpPr>
          <p:nvPr/>
        </p:nvCxnSpPr>
        <p:spPr>
          <a:xfrm flipH="1" flipV="1">
            <a:off x="3231931" y="3268194"/>
            <a:ext cx="3904592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10" idx="2"/>
          </p:cNvCxnSpPr>
          <p:nvPr/>
        </p:nvCxnSpPr>
        <p:spPr>
          <a:xfrm flipH="1" flipV="1">
            <a:off x="3231931" y="3268194"/>
            <a:ext cx="7292859" cy="1609126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9" idx="2"/>
          </p:cNvCxnSpPr>
          <p:nvPr/>
        </p:nvCxnSpPr>
        <p:spPr>
          <a:xfrm flipH="1" flipV="1">
            <a:off x="8497613" y="3262201"/>
            <a:ext cx="2027177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  <a:endCxn id="9" idx="2"/>
          </p:cNvCxnSpPr>
          <p:nvPr/>
        </p:nvCxnSpPr>
        <p:spPr>
          <a:xfrm flipV="1">
            <a:off x="7136523" y="3262201"/>
            <a:ext cx="1361090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  <a:endCxn id="9" idx="2"/>
          </p:cNvCxnSpPr>
          <p:nvPr/>
        </p:nvCxnSpPr>
        <p:spPr>
          <a:xfrm flipV="1">
            <a:off x="4669220" y="3262201"/>
            <a:ext cx="3828393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0"/>
            <a:endCxn id="9" idx="2"/>
          </p:cNvCxnSpPr>
          <p:nvPr/>
        </p:nvCxnSpPr>
        <p:spPr>
          <a:xfrm flipV="1">
            <a:off x="2201917" y="3262201"/>
            <a:ext cx="6295696" cy="1615119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4</a:t>
            </a:r>
            <a:r>
              <a:rPr lang="en-US" dirty="0" smtClean="0"/>
              <a:t>. Recorders Write Results to Databases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Master/Checkpoint Proc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2</a:t>
            </a:r>
          </a:p>
          <a:p>
            <a:pPr algn="ctr"/>
            <a:r>
              <a:rPr lang="en-US" dirty="0" smtClean="0"/>
              <a:t>(“Foreign”)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1</a:t>
            </a:r>
          </a:p>
          <a:p>
            <a:pPr algn="ctr"/>
            <a:r>
              <a:rPr lang="en-US" dirty="0" smtClean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 Finder Proc N-3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4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</a:t>
            </a:r>
            <a:r>
              <a:rPr lang="en-US" dirty="0"/>
              <a:t>5</a:t>
            </a:r>
            <a:r>
              <a:rPr lang="en-US" dirty="0" smtClean="0"/>
              <a:t>. Master Records Work as Done, Workers Receive New Batches of Work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1185" y="2444175"/>
            <a:ext cx="2207173" cy="5164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Master/Checkpoint Proc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94026" y="2745717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2</a:t>
            </a:r>
          </a:p>
          <a:p>
            <a:pPr algn="ctr"/>
            <a:r>
              <a:rPr lang="en-US" dirty="0" smtClean="0"/>
              <a:t>(“Foreign”)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8344" y="275171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Proc 1</a:t>
            </a:r>
          </a:p>
          <a:p>
            <a:pPr algn="ctr"/>
            <a:r>
              <a:rPr lang="en-US" dirty="0" smtClean="0"/>
              <a:t>(“Home”)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8330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5633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936" y="4877320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91138" y="4877320"/>
            <a:ext cx="246730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N-3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07380" y="51355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cxnSp>
        <p:nvCxnSpPr>
          <p:cNvPr id="39" name="Straight Arrow Connector 38"/>
          <p:cNvCxnSpPr>
            <a:endCxn id="5" idx="2"/>
          </p:cNvCxnSpPr>
          <p:nvPr/>
        </p:nvCxnSpPr>
        <p:spPr>
          <a:xfrm flipV="1">
            <a:off x="3305503" y="2960659"/>
            <a:ext cx="2559269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5" idx="2"/>
          </p:cNvCxnSpPr>
          <p:nvPr/>
        </p:nvCxnSpPr>
        <p:spPr>
          <a:xfrm flipV="1">
            <a:off x="4335517" y="2960659"/>
            <a:ext cx="1529255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5" idx="2"/>
          </p:cNvCxnSpPr>
          <p:nvPr/>
        </p:nvCxnSpPr>
        <p:spPr>
          <a:xfrm flipH="1" flipV="1">
            <a:off x="5864772" y="2960659"/>
            <a:ext cx="1839316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5" idx="2"/>
          </p:cNvCxnSpPr>
          <p:nvPr/>
        </p:nvCxnSpPr>
        <p:spPr>
          <a:xfrm flipH="1" flipV="1">
            <a:off x="5864772" y="2960659"/>
            <a:ext cx="3426366" cy="1916661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701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External:</a:t>
            </a:r>
          </a:p>
          <a:p>
            <a:pPr lvl="1"/>
            <a:r>
              <a:rPr lang="en-US" dirty="0" smtClean="0"/>
              <a:t>8-hour hard limit on jobs (fix: </a:t>
            </a:r>
            <a:r>
              <a:rPr lang="en-US" dirty="0" err="1" smtClean="0"/>
              <a:t>checkpointing</a:t>
            </a:r>
            <a:r>
              <a:rPr lang="en-US" dirty="0" smtClean="0"/>
              <a:t> for graceful exits and restarts, using Signal function)</a:t>
            </a:r>
          </a:p>
          <a:p>
            <a:pPr lvl="1"/>
            <a:r>
              <a:rPr lang="en-US" dirty="0" smtClean="0"/>
              <a:t>Memory allocated for each process (fix: monitor and allocate properly)</a:t>
            </a:r>
          </a:p>
          <a:p>
            <a:r>
              <a:rPr lang="en-US" dirty="0" smtClean="0"/>
              <a:t>Internal:</a:t>
            </a:r>
          </a:p>
          <a:p>
            <a:pPr lvl="1"/>
            <a:r>
              <a:rPr lang="en-US" dirty="0" smtClean="0"/>
              <a:t>Bottlenecking, as workers line up to send results to writers (fix: load balancing)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3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usage monitoring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93" y="1304144"/>
            <a:ext cx="8087494" cy="5275144"/>
          </a:xfrm>
        </p:spPr>
      </p:pic>
    </p:spTree>
    <p:extLst>
      <p:ext uri="{BB962C8B-B14F-4D97-AF65-F5344CB8AC3E}">
        <p14:creationId xmlns:p14="http://schemas.microsoft.com/office/powerpoint/2010/main" val="1653447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time monitoring and bottlenecking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1" y="1543988"/>
            <a:ext cx="5894221" cy="38684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00" y="1543988"/>
            <a:ext cx="5814472" cy="38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 smtClean="0"/>
              <a:t>What is supercomputing?</a:t>
            </a:r>
            <a:br>
              <a:rPr lang="en-US" dirty="0" smtClean="0"/>
            </a:br>
            <a:r>
              <a:rPr lang="en-US" dirty="0" smtClean="0"/>
              <a:t>More cores not faster cores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8239" y="1717404"/>
            <a:ext cx="10797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Rice’s </a:t>
            </a:r>
            <a:r>
              <a:rPr lang="en-US" sz="2400" dirty="0" err="1" smtClean="0"/>
              <a:t>DAVinCI</a:t>
            </a:r>
            <a:r>
              <a:rPr lang="en-US" sz="2400" dirty="0" smtClean="0"/>
              <a:t>: 2400 processors in 192 Procs that can communicate with one another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Rice’s NOTS: 2784 processors in 158 Procs </a:t>
            </a:r>
            <a:r>
              <a:rPr lang="mr-IN" sz="2400" dirty="0" smtClean="0"/>
              <a:t>–</a:t>
            </a:r>
            <a:r>
              <a:rPr lang="en-US" sz="2400" dirty="0" smtClean="0"/>
              <a:t> no cross-Proc communication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55" y="3042967"/>
            <a:ext cx="6873336" cy="3634916"/>
          </a:xfrm>
          <a:prstGeom prst="rect">
            <a:avLst/>
          </a:prstGeom>
        </p:spPr>
      </p:pic>
      <p:pic>
        <p:nvPicPr>
          <p:cNvPr id="1026" name="Picture 2" descr="ttps://www.tesla.com/tesla_theme/assets/img/modals/model-select-models.png?201608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0207" flipH="1">
            <a:off x="6091647" y="3551171"/>
            <a:ext cx="1844663" cy="86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di-uploads-pod4.dealerinspire.com/quirkkia/uploads/2018/06/kiasoulcutout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19009" flipH="1">
            <a:off x="4272743" y="5254536"/>
            <a:ext cx="1493236" cy="7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26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on parameters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356"/>
            <a:ext cx="6286593" cy="5079168"/>
          </a:xfrm>
        </p:spPr>
      </p:pic>
      <p:sp>
        <p:nvSpPr>
          <p:cNvPr id="5" name="Rectangle 4"/>
          <p:cNvSpPr/>
          <p:nvPr/>
        </p:nvSpPr>
        <p:spPr>
          <a:xfrm>
            <a:off x="1779293" y="6400524"/>
            <a:ext cx="3575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https://plot.ly/~johncmulligan/9</a:t>
            </a:r>
            <a:r>
              <a:rPr lang="en-US" dirty="0" smtClean="0">
                <a:hlinkClick r:id="rId3"/>
              </a:rPr>
              <a:t>/#/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711752" cy="37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 smtClean="0"/>
              <a:t>What is supercomputing?</a:t>
            </a:r>
            <a:br>
              <a:rPr lang="en-US" dirty="0" smtClean="0"/>
            </a:br>
            <a:r>
              <a:rPr lang="en-US" dirty="0" smtClean="0"/>
              <a:t>More cores not faster cores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8239" y="1717404"/>
            <a:ext cx="10797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Rice’s </a:t>
            </a:r>
            <a:r>
              <a:rPr lang="en-US" sz="2400" dirty="0" err="1" smtClean="0"/>
              <a:t>DAVinCI</a:t>
            </a:r>
            <a:r>
              <a:rPr lang="en-US" sz="2400" dirty="0" smtClean="0"/>
              <a:t>: 2400 processors in 192 Procs that can communicate with one another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Rice’s NOTS: 2784 processors in 158 Procs </a:t>
            </a:r>
            <a:r>
              <a:rPr lang="mr-IN" sz="2400" dirty="0" smtClean="0"/>
              <a:t>–</a:t>
            </a:r>
            <a:r>
              <a:rPr lang="en-US" sz="2400" dirty="0" smtClean="0"/>
              <a:t> no cross-Proc communication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64464"/>
            <a:ext cx="11319104" cy="2726786"/>
          </a:xfrm>
          <a:prstGeom prst="rect">
            <a:avLst/>
          </a:prstGeom>
        </p:spPr>
      </p:pic>
      <p:pic>
        <p:nvPicPr>
          <p:cNvPr id="8" name="Picture 2" descr="ttps://www.tesla.com/tesla_theme/assets/img/modals/model-select-models.png?201608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793">
            <a:off x="9895083" y="4042927"/>
            <a:ext cx="1396541" cy="65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aviation-central.com/airliners/images/aab6d-u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54" y="3876432"/>
            <a:ext cx="2631135" cy="14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97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 smtClean="0"/>
              <a:t>What is supercomputing?</a:t>
            </a:r>
            <a:br>
              <a:rPr lang="en-US" dirty="0" smtClean="0"/>
            </a:br>
            <a:r>
              <a:rPr lang="en-US" dirty="0" smtClean="0"/>
              <a:t>HTC vs. HPC (serial vs. parallel)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0396" y="1717404"/>
            <a:ext cx="11556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of Madison Wisconsin’s CHTC: 30,000 cores </a:t>
            </a:r>
            <a:r>
              <a:rPr lang="mr-IN" sz="2400" dirty="0"/>
              <a:t>–</a:t>
            </a:r>
            <a:r>
              <a:rPr lang="en-US" sz="2400" dirty="0"/>
              <a:t> no cross-processor communication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56" y="2324871"/>
            <a:ext cx="7126617" cy="3950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6937" y="6483075"/>
            <a:ext cx="9824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</a:t>
            </a:r>
            <a:r>
              <a:rPr lang="en-US" dirty="0"/>
              <a:t>via AWS </a:t>
            </a:r>
            <a:r>
              <a:rPr lang="en-US" dirty="0" err="1"/>
              <a:t>re:Invent</a:t>
            </a:r>
            <a:r>
              <a:rPr lang="en-US" dirty="0"/>
              <a:t> 2016: Building HPC Clusters as Code in the (Almost) Infinite Cloud (CMP318)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32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JSTOR </a:t>
            </a:r>
            <a:r>
              <a:rPr lang="en-US" dirty="0" err="1" smtClean="0"/>
              <a:t>citational</a:t>
            </a:r>
            <a:r>
              <a:rPr lang="en-US" dirty="0" smtClean="0"/>
              <a:t> dataset</a:t>
            </a:r>
            <a:r>
              <a:rPr lang="en-US" dirty="0"/>
              <a:t>: articles to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2108200"/>
            <a:ext cx="2553368" cy="393700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1" y="2112814"/>
            <a:ext cx="3886200" cy="393238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02200" y="4183185"/>
            <a:ext cx="1088118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623,428</a:t>
            </a:r>
            <a:endParaRPr lang="en-US" dirty="0"/>
          </a:p>
          <a:p>
            <a:pPr algn="ctr"/>
            <a:r>
              <a:rPr lang="en-US" dirty="0" smtClean="0"/>
              <a:t>MATCHES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43553" y="1690688"/>
            <a:ext cx="2082462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71,639 article pdf’s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5613" y="1704976"/>
            <a:ext cx="2051375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94,690 play </a:t>
            </a:r>
            <a:r>
              <a:rPr lang="en-US" dirty="0" smtClean="0"/>
              <a:t>lines</a:t>
            </a:r>
            <a:endParaRPr lang="en-US" dirty="0"/>
          </a:p>
        </p:txBody>
      </p:sp>
      <p:cxnSp>
        <p:nvCxnSpPr>
          <p:cNvPr id="15" name="Curved Connector 14"/>
          <p:cNvCxnSpPr>
            <a:endCxn id="7" idx="1"/>
          </p:cNvCxnSpPr>
          <p:nvPr/>
        </p:nvCxnSpPr>
        <p:spPr>
          <a:xfrm flipV="1">
            <a:off x="3861468" y="4506351"/>
            <a:ext cx="1040732" cy="68794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7" idx="3"/>
          </p:cNvCxnSpPr>
          <p:nvPr/>
        </p:nvCxnSpPr>
        <p:spPr>
          <a:xfrm flipV="1">
            <a:off x="5990318" y="3835400"/>
            <a:ext cx="1197883" cy="67095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54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002" y="16119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Implicit co-</a:t>
            </a:r>
            <a:r>
              <a:rPr lang="en-US" dirty="0" err="1" smtClean="0"/>
              <a:t>citational</a:t>
            </a:r>
            <a:r>
              <a:rPr lang="en-US" dirty="0" smtClean="0"/>
              <a:t> dataset: lines to lines</a:t>
            </a:r>
            <a:br>
              <a:rPr lang="en-US" dirty="0" smtClean="0"/>
            </a:br>
            <a:r>
              <a:rPr lang="en-US" dirty="0" smtClean="0"/>
              <a:t>(through</a:t>
            </a:r>
            <a:r>
              <a:rPr lang="en-US" i="1" dirty="0" smtClean="0"/>
              <a:t> </a:t>
            </a:r>
            <a:r>
              <a:rPr lang="en-US" dirty="0" smtClean="0"/>
              <a:t>articles)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08" y="2518785"/>
            <a:ext cx="2306268" cy="355600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805" y="1515914"/>
            <a:ext cx="3886200" cy="3932386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20" name="Curved Connector 19"/>
          <p:cNvCxnSpPr/>
          <p:nvPr/>
        </p:nvCxnSpPr>
        <p:spPr>
          <a:xfrm flipV="1">
            <a:off x="7186876" y="3895362"/>
            <a:ext cx="901701" cy="82470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17" y="1690688"/>
            <a:ext cx="2023847" cy="319960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7" y="2071527"/>
            <a:ext cx="2952797" cy="2648539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8" name="Curved Connector 17"/>
          <p:cNvCxnSpPr/>
          <p:nvPr/>
        </p:nvCxnSpPr>
        <p:spPr>
          <a:xfrm flipV="1">
            <a:off x="3171470" y="2380673"/>
            <a:ext cx="901701" cy="82470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80608" y="3016251"/>
            <a:ext cx="1871892" cy="954107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29M</a:t>
            </a:r>
            <a:endParaRPr lang="en-US" sz="2800" dirty="0"/>
          </a:p>
          <a:p>
            <a:pPr algn="ctr"/>
            <a:r>
              <a:rPr lang="en-US" sz="2800" dirty="0" smtClean="0"/>
              <a:t>MATCHES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0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document-to-line match:</a:t>
            </a:r>
            <a:br>
              <a:rPr lang="en-US" dirty="0" smtClean="0"/>
            </a:br>
            <a:r>
              <a:rPr lang="en-US" dirty="0" err="1" smtClean="0"/>
              <a:t>doc</a:t>
            </a:r>
            <a:r>
              <a:rPr lang="en-US" baseline="-25000" dirty="0" err="1" smtClean="0"/>
              <a:t>a</a:t>
            </a:r>
            <a:r>
              <a:rPr lang="en-US" dirty="0" err="1" smtClean="0"/>
              <a:t>-line</a:t>
            </a:r>
            <a:r>
              <a:rPr lang="en-US" baseline="-25000" dirty="0" err="1" smtClean="0"/>
              <a:t>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up all the other lines cited by that document to make line-to-line-matches: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 smtClean="0"/>
              <a:t>line</a:t>
            </a:r>
            <a:r>
              <a:rPr lang="en-US" baseline="-25000" dirty="0" err="1" smtClean="0"/>
              <a:t>a</a:t>
            </a:r>
            <a:r>
              <a:rPr lang="en-US" dirty="0" smtClean="0"/>
              <a:t>/</a:t>
            </a:r>
            <a:r>
              <a:rPr lang="en-US" dirty="0" err="1" smtClean="0"/>
              <a:t>line</a:t>
            </a:r>
            <a:r>
              <a:rPr lang="en-US" baseline="-25000" dirty="0" err="1" smtClean="0"/>
              <a:t>b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err="1" smtClean="0"/>
              <a:t>line</a:t>
            </a:r>
            <a:r>
              <a:rPr lang="en-US" baseline="-25000" dirty="0" err="1" smtClean="0"/>
              <a:t>a</a:t>
            </a:r>
            <a:r>
              <a:rPr lang="en-US" dirty="0" smtClean="0"/>
              <a:t>/</a:t>
            </a:r>
            <a:r>
              <a:rPr lang="en-US" dirty="0" err="1" smtClean="0"/>
              <a:t>line</a:t>
            </a:r>
            <a:r>
              <a:rPr lang="en-US" baseline="-25000" dirty="0" err="1" smtClean="0"/>
              <a:t>c</a:t>
            </a:r>
            <a:r>
              <a:rPr lang="en-US" dirty="0" smtClean="0"/>
              <a:t>,</a:t>
            </a:r>
            <a:r>
              <a:rPr lang="en-US" baseline="-25000" dirty="0" smtClean="0"/>
              <a:t> </a:t>
            </a:r>
            <a:r>
              <a:rPr lang="en-US" dirty="0" err="1" smtClean="0"/>
              <a:t>line</a:t>
            </a:r>
            <a:r>
              <a:rPr lang="en-US" baseline="-25000" dirty="0" err="1" smtClean="0"/>
              <a:t>a</a:t>
            </a:r>
            <a:r>
              <a:rPr lang="en-US" dirty="0" smtClean="0"/>
              <a:t>/line</a:t>
            </a:r>
            <a:r>
              <a:rPr lang="en-US" baseline="-25000" dirty="0"/>
              <a:t>d</a:t>
            </a:r>
            <a:r>
              <a:rPr lang="en-US" baseline="-25000" dirty="0" smtClean="0"/>
              <a:t> </a:t>
            </a:r>
            <a:r>
              <a:rPr lang="mr-IN" dirty="0" smtClean="0"/>
              <a:t>…</a:t>
            </a:r>
            <a:r>
              <a:rPr lang="en-US" dirty="0" smtClean="0"/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these to a central database that my interface can access.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(Do this 623,428 times)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7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into </a:t>
            </a:r>
            <a:r>
              <a:rPr lang="en-US" dirty="0" err="1" smtClean="0"/>
              <a:t>Davinci</a:t>
            </a:r>
            <a:r>
              <a:rPr lang="en-US" dirty="0" smtClean="0"/>
              <a:t>, and queue job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994" y="1892737"/>
            <a:ext cx="5860450" cy="4351338"/>
          </a:xfr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41"/>
            <a:ext cx="10515600" cy="1325563"/>
          </a:xfrm>
        </p:spPr>
        <p:txBody>
          <a:bodyPr/>
          <a:lstStyle/>
          <a:p>
            <a:r>
              <a:rPr lang="en-US" dirty="0" smtClean="0"/>
              <a:t>Shakespeare HTC structure (Condor)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6963" y="3264134"/>
            <a:ext cx="2207173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Submit Proc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2324" y="5691286"/>
            <a:ext cx="1426784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68065" y="5691286"/>
            <a:ext cx="1455684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01663" y="5691286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Finder Proc 1058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04462" y="595020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11" idx="0"/>
            <a:endCxn id="5" idx="2"/>
          </p:cNvCxnSpPr>
          <p:nvPr/>
        </p:nvCxnSpPr>
        <p:spPr>
          <a:xfrm flipV="1">
            <a:off x="915716" y="3780618"/>
            <a:ext cx="2184834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0"/>
            <a:endCxn id="5" idx="2"/>
          </p:cNvCxnSpPr>
          <p:nvPr/>
        </p:nvCxnSpPr>
        <p:spPr>
          <a:xfrm flipV="1">
            <a:off x="2695907" y="3780618"/>
            <a:ext cx="404643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3" idx="0"/>
            <a:endCxn id="5" idx="2"/>
          </p:cNvCxnSpPr>
          <p:nvPr/>
        </p:nvCxnSpPr>
        <p:spPr>
          <a:xfrm flipH="1" flipV="1">
            <a:off x="3100550" y="3780618"/>
            <a:ext cx="1845882" cy="1910668"/>
          </a:xfrm>
          <a:prstGeom prst="straightConnector1">
            <a:avLst/>
          </a:prstGeom>
          <a:ln w="158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6635" y="1974632"/>
            <a:ext cx="2675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 on Condor Network</a:t>
            </a:r>
          </a:p>
          <a:p>
            <a:r>
              <a:rPr lang="en-US" dirty="0" smtClean="0"/>
              <a:t>68 hours real time</a:t>
            </a:r>
          </a:p>
          <a:p>
            <a:r>
              <a:rPr lang="en-US" dirty="0" smtClean="0"/>
              <a:t>164 days compute time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469115" y="5180729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DB 1058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469115" y="4345156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DB 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469114" y="3588412"/>
            <a:ext cx="1689537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Match DB 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055638" y="477143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651607" y="4345156"/>
            <a:ext cx="1445175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Compiler Script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502457" y="4345156"/>
            <a:ext cx="1445175" cy="516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Compiled DB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36" idx="3"/>
            <a:endCxn id="38" idx="1"/>
          </p:cNvCxnSpPr>
          <p:nvPr/>
        </p:nvCxnSpPr>
        <p:spPr>
          <a:xfrm>
            <a:off x="8158651" y="3846654"/>
            <a:ext cx="492956" cy="756744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4" idx="3"/>
            <a:endCxn id="38" idx="1"/>
          </p:cNvCxnSpPr>
          <p:nvPr/>
        </p:nvCxnSpPr>
        <p:spPr>
          <a:xfrm>
            <a:off x="8158652" y="4603398"/>
            <a:ext cx="49295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3"/>
            <a:endCxn id="38" idx="1"/>
          </p:cNvCxnSpPr>
          <p:nvPr/>
        </p:nvCxnSpPr>
        <p:spPr>
          <a:xfrm flipV="1">
            <a:off x="8158652" y="4603398"/>
            <a:ext cx="492955" cy="83557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3"/>
            <a:endCxn id="41" idx="1"/>
          </p:cNvCxnSpPr>
          <p:nvPr/>
        </p:nvCxnSpPr>
        <p:spPr>
          <a:xfrm>
            <a:off x="10096782" y="4603398"/>
            <a:ext cx="405675" cy="0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670291" y="2597363"/>
            <a:ext cx="289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2 on </a:t>
            </a:r>
            <a:r>
              <a:rPr lang="en-US" dirty="0" smtClean="0"/>
              <a:t>Desktop</a:t>
            </a:r>
            <a:r>
              <a:rPr lang="en-US" dirty="0" smtClean="0"/>
              <a:t> </a:t>
            </a:r>
            <a:r>
              <a:rPr lang="en-US" dirty="0" smtClean="0"/>
              <a:t>(60 days?)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39822" y="2882324"/>
            <a:ext cx="10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produces</a:t>
            </a:r>
            <a:endParaRPr lang="en-US"/>
          </a:p>
        </p:txBody>
      </p:sp>
      <p:cxnSp>
        <p:nvCxnSpPr>
          <p:cNvPr id="6" name="Curved Connector 5"/>
          <p:cNvCxnSpPr>
            <a:stCxn id="3" idx="3"/>
            <a:endCxn id="36" idx="0"/>
          </p:cNvCxnSpPr>
          <p:nvPr/>
        </p:nvCxnSpPr>
        <p:spPr>
          <a:xfrm>
            <a:off x="5791199" y="3066990"/>
            <a:ext cx="1554480" cy="521422"/>
          </a:xfrm>
          <a:prstGeom prst="curvedConnector2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174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527</Words>
  <Application>Microsoft Macintosh PowerPoint</Application>
  <PresentationFormat>Widescreen</PresentationFormat>
  <Paragraphs>129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Mangal</vt:lpstr>
      <vt:lpstr>Arial</vt:lpstr>
      <vt:lpstr>Office Theme</vt:lpstr>
      <vt:lpstr>Supercomputing Basics</vt:lpstr>
      <vt:lpstr>What is supercomputing? More cores not faster cores</vt:lpstr>
      <vt:lpstr>What is supercomputing? More cores not faster cores</vt:lpstr>
      <vt:lpstr>What is supercomputing? HTC vs. HPC (serial vs. parallel)</vt:lpstr>
      <vt:lpstr>JSTOR citational dataset: articles to lines</vt:lpstr>
      <vt:lpstr>Implicit co-citational dataset: lines to lines (through articles)</vt:lpstr>
      <vt:lpstr>Process</vt:lpstr>
      <vt:lpstr>Log into Davinci, and queue job</vt:lpstr>
      <vt:lpstr>Shakespeare HTC structure (Condor)</vt:lpstr>
      <vt:lpstr>Process</vt:lpstr>
      <vt:lpstr>Shakespeare HPC/MPI Structure (Davinci)</vt:lpstr>
      <vt:lpstr>Step 1. Master Assigns Batches of Work</vt:lpstr>
      <vt:lpstr>Step 2. Workers Find Line-to-Line Matches</vt:lpstr>
      <vt:lpstr>Step 3. Workers Send Results Back</vt:lpstr>
      <vt:lpstr>Step 4. Recorders Write Results to Databases</vt:lpstr>
      <vt:lpstr>Step 5. Master Records Work as Done, Workers Receive New Batches of Work</vt:lpstr>
      <vt:lpstr>Limits</vt:lpstr>
      <vt:lpstr>Memory usage monitoring</vt:lpstr>
      <vt:lpstr>Loop time monitoring and bottlenecking</vt:lpstr>
      <vt:lpstr>Optimization on parameters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2018-03-21T16:42:17Z</dcterms:created>
  <dcterms:modified xsi:type="dcterms:W3CDTF">2018-10-16T21:14:41Z</dcterms:modified>
</cp:coreProperties>
</file>